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6" r:id="rId10"/>
    <p:sldId id="270" r:id="rId11"/>
    <p:sldId id="271" r:id="rId12"/>
    <p:sldId id="272" r:id="rId13"/>
    <p:sldId id="273" r:id="rId14"/>
    <p:sldId id="274" r:id="rId15"/>
    <p:sldId id="276" r:id="rId16"/>
    <p:sldId id="269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2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165DF-76BA-4B26-AB40-AC465B97B6BC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DADF-4BC6-46F0-9524-AE370FEF5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165DF-76BA-4B26-AB40-AC465B97B6BC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DADF-4BC6-46F0-9524-AE370FEF5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165DF-76BA-4B26-AB40-AC465B97B6BC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DADF-4BC6-46F0-9524-AE370FEF5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165DF-76BA-4B26-AB40-AC465B97B6BC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DADF-4BC6-46F0-9524-AE370FEF5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165DF-76BA-4B26-AB40-AC465B97B6BC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DADF-4BC6-46F0-9524-AE370FEF5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165DF-76BA-4B26-AB40-AC465B97B6BC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DADF-4BC6-46F0-9524-AE370FEF5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165DF-76BA-4B26-AB40-AC465B97B6BC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DADF-4BC6-46F0-9524-AE370FEF5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165DF-76BA-4B26-AB40-AC465B97B6BC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DADF-4BC6-46F0-9524-AE370FEF5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165DF-76BA-4B26-AB40-AC465B97B6BC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DADF-4BC6-46F0-9524-AE370FEF5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165DF-76BA-4B26-AB40-AC465B97B6BC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DADF-4BC6-46F0-9524-AE370FEF5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165DF-76BA-4B26-AB40-AC465B97B6BC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DADF-4BC6-46F0-9524-AE370FEF5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165DF-76BA-4B26-AB40-AC465B97B6BC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1DADF-4BC6-46F0-9524-AE370FEF5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Арифметическая </a:t>
            </a:r>
            <a:br>
              <a:rPr lang="ru-RU" dirty="0" smtClean="0"/>
            </a:br>
            <a:r>
              <a:rPr lang="ru-RU" dirty="0" smtClean="0"/>
              <a:t>прогрессия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Пример 4</a:t>
            </a:r>
          </a:p>
          <a:p>
            <a:pPr>
              <a:buNone/>
            </a:pPr>
            <a:r>
              <a:rPr lang="ru-RU" dirty="0" smtClean="0"/>
              <a:t>Вычислите </a:t>
            </a:r>
            <a:r>
              <a:rPr lang="en-US" dirty="0" smtClean="0"/>
              <a:t>S</a:t>
            </a:r>
            <a:r>
              <a:rPr lang="en-US" baseline="-25000" dirty="0" smtClean="0"/>
              <a:t>15</a:t>
            </a:r>
            <a:r>
              <a:rPr lang="ru-RU" dirty="0" smtClean="0"/>
              <a:t>, если </a:t>
            </a:r>
            <a:r>
              <a:rPr lang="ru-RU" dirty="0" err="1" smtClean="0"/>
              <a:t>х</a:t>
            </a:r>
            <a:r>
              <a:rPr lang="en-US" baseline="-25000" dirty="0" smtClean="0"/>
              <a:t>n</a:t>
            </a:r>
            <a:r>
              <a:rPr lang="en-US" dirty="0" smtClean="0"/>
              <a:t>=2n+5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dirty="0" smtClean="0"/>
              <a:t>Пример 5</a:t>
            </a:r>
          </a:p>
          <a:p>
            <a:pPr>
              <a:buNone/>
            </a:pPr>
            <a:r>
              <a:rPr lang="ru-RU" dirty="0" smtClean="0"/>
              <a:t>Найти сумму чисел от 6 до 25 включительно, если а</a:t>
            </a:r>
            <a:r>
              <a:rPr lang="ru-RU" baseline="-25000" dirty="0" smtClean="0"/>
              <a:t>1</a:t>
            </a:r>
            <a:r>
              <a:rPr lang="ru-RU" dirty="0" smtClean="0"/>
              <a:t>=21, </a:t>
            </a:r>
            <a:r>
              <a:rPr lang="en-US" dirty="0" smtClean="0"/>
              <a:t>d= -0,5.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Характеристическое свойство Каждый член последовательности начиная со второго есть среднее арифметическое между предыдущим и последующим членами прогрессии 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68891" y="571500"/>
            <a:ext cx="7406217" cy="555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Задача 1</a:t>
            </a:r>
          </a:p>
          <a:p>
            <a:pPr>
              <a:buNone/>
            </a:pPr>
            <a:r>
              <a:rPr lang="ru-RU" dirty="0" smtClean="0"/>
              <a:t>При каком значении переменной   </a:t>
            </a:r>
            <a:r>
              <a:rPr lang="ru-RU" dirty="0" err="1" smtClean="0"/>
              <a:t>х</a:t>
            </a:r>
            <a:r>
              <a:rPr lang="ru-RU" dirty="0" smtClean="0"/>
              <a:t>  данные  три числа  х+1; 4х-9; 2х+1 образуют арифметическую прогрессию?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Решение: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Используя формулировку признака арифметической прогрессии, имеем: </a:t>
            </a:r>
          </a:p>
          <a:p>
            <a:pPr>
              <a:buNone/>
            </a:pPr>
            <a:r>
              <a:rPr lang="ru-RU" dirty="0" smtClean="0"/>
              <a:t>4х-9=                ;  </a:t>
            </a:r>
          </a:p>
          <a:p>
            <a:pPr>
              <a:buNone/>
            </a:pPr>
            <a:r>
              <a:rPr lang="ru-RU" dirty="0" smtClean="0"/>
              <a:t>2(4х-9)=3х+2; 5х=20; х=4.  </a:t>
            </a:r>
          </a:p>
          <a:p>
            <a:pPr>
              <a:buNone/>
            </a:pPr>
            <a:r>
              <a:rPr lang="ru-RU" b="1" dirty="0" smtClean="0"/>
              <a:t>Ответ: 4.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2428868"/>
            <a:ext cx="1214446" cy="5000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Задача 2: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Решите уравнение:  (х</a:t>
            </a:r>
            <a:r>
              <a:rPr lang="ru-RU" baseline="30000" dirty="0" smtClean="0"/>
              <a:t>2</a:t>
            </a:r>
            <a:r>
              <a:rPr lang="ru-RU" dirty="0" smtClean="0"/>
              <a:t>+2)+(х</a:t>
            </a:r>
            <a:r>
              <a:rPr lang="ru-RU" baseline="30000" dirty="0" smtClean="0"/>
              <a:t>2</a:t>
            </a:r>
            <a:r>
              <a:rPr lang="ru-RU" dirty="0" smtClean="0"/>
              <a:t>+5)+(х</a:t>
            </a:r>
            <a:r>
              <a:rPr lang="ru-RU" baseline="30000" dirty="0" smtClean="0"/>
              <a:t>2</a:t>
            </a:r>
            <a:r>
              <a:rPr lang="ru-RU" dirty="0" smtClean="0"/>
              <a:t>+8)+…+(х</a:t>
            </a:r>
            <a:r>
              <a:rPr lang="ru-RU" baseline="30000" dirty="0" smtClean="0"/>
              <a:t>2</a:t>
            </a:r>
            <a:r>
              <a:rPr lang="ru-RU" dirty="0" smtClean="0"/>
              <a:t>+32)=220 и найдите произведение его корней.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Решение: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Найдём разность </a:t>
            </a:r>
            <a:r>
              <a:rPr lang="en-US" dirty="0" smtClean="0"/>
              <a:t>d</a:t>
            </a:r>
            <a:r>
              <a:rPr lang="ru-RU" dirty="0" smtClean="0"/>
              <a:t>=х²+5-х²-2=3.  По условию:  а</a:t>
            </a:r>
            <a:r>
              <a:rPr lang="ru-RU" baseline="-25000" dirty="0" smtClean="0"/>
              <a:t>1</a:t>
            </a:r>
            <a:r>
              <a:rPr lang="ru-RU" dirty="0" smtClean="0"/>
              <a:t>=х</a:t>
            </a:r>
            <a:r>
              <a:rPr lang="ru-RU" baseline="30000" dirty="0" smtClean="0"/>
              <a:t>2</a:t>
            </a:r>
            <a:r>
              <a:rPr lang="ru-RU" dirty="0" smtClean="0"/>
              <a:t>+2 ,   а</a:t>
            </a:r>
            <a:r>
              <a:rPr lang="ru-RU" baseline="-25000" dirty="0" smtClean="0"/>
              <a:t>п</a:t>
            </a:r>
            <a:r>
              <a:rPr lang="ru-RU" dirty="0" smtClean="0"/>
              <a:t>=х</a:t>
            </a:r>
            <a:r>
              <a:rPr lang="ru-RU" baseline="30000" dirty="0" smtClean="0"/>
              <a:t>2</a:t>
            </a:r>
            <a:r>
              <a:rPr lang="ru-RU" dirty="0" smtClean="0"/>
              <a:t>+32.</a:t>
            </a:r>
          </a:p>
          <a:p>
            <a:pPr>
              <a:buNone/>
            </a:pPr>
            <a:r>
              <a:rPr lang="ru-RU" dirty="0" smtClean="0"/>
              <a:t> Найдём число членов последовательности:  х</a:t>
            </a:r>
            <a:r>
              <a:rPr lang="ru-RU" baseline="30000" dirty="0" smtClean="0"/>
              <a:t>2</a:t>
            </a:r>
            <a:r>
              <a:rPr lang="ru-RU" dirty="0" smtClean="0"/>
              <a:t>+32=х</a:t>
            </a:r>
            <a:r>
              <a:rPr lang="ru-RU" baseline="30000" dirty="0" smtClean="0"/>
              <a:t>2</a:t>
            </a:r>
            <a:r>
              <a:rPr lang="ru-RU" dirty="0" smtClean="0"/>
              <a:t>+2+( </a:t>
            </a:r>
            <a:r>
              <a:rPr lang="en-US" dirty="0" smtClean="0"/>
              <a:t>n </a:t>
            </a:r>
            <a:r>
              <a:rPr lang="ru-RU" dirty="0" smtClean="0"/>
              <a:t>-1)3,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en-US" dirty="0" smtClean="0"/>
              <a:t>n </a:t>
            </a:r>
            <a:r>
              <a:rPr lang="ru-RU" dirty="0" smtClean="0"/>
              <a:t>=11.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en-US" dirty="0" smtClean="0"/>
              <a:t>S</a:t>
            </a:r>
            <a:r>
              <a:rPr lang="ru-RU" baseline="-25000" dirty="0" smtClean="0"/>
              <a:t>11</a:t>
            </a:r>
            <a:r>
              <a:rPr lang="ru-RU" dirty="0" smtClean="0"/>
              <a:t>=220=( х</a:t>
            </a:r>
            <a:r>
              <a:rPr lang="ru-RU" baseline="30000" dirty="0" smtClean="0"/>
              <a:t>2</a:t>
            </a:r>
            <a:r>
              <a:rPr lang="ru-RU" dirty="0" smtClean="0"/>
              <a:t>+2+ х</a:t>
            </a:r>
            <a:r>
              <a:rPr lang="ru-RU" baseline="30000" dirty="0" smtClean="0"/>
              <a:t>2</a:t>
            </a:r>
            <a:r>
              <a:rPr lang="ru-RU" dirty="0" smtClean="0"/>
              <a:t>+32):2∙11,   х</a:t>
            </a:r>
            <a:r>
              <a:rPr lang="ru-RU" baseline="30000" dirty="0" smtClean="0"/>
              <a:t>2</a:t>
            </a:r>
            <a:r>
              <a:rPr lang="ru-RU" dirty="0" smtClean="0"/>
              <a:t>=20 -17, </a:t>
            </a:r>
          </a:p>
          <a:p>
            <a:pPr>
              <a:buNone/>
            </a:pPr>
            <a:r>
              <a:rPr lang="ru-RU" dirty="0" smtClean="0"/>
              <a:t> х</a:t>
            </a:r>
            <a:r>
              <a:rPr lang="ru-RU" baseline="-25000" dirty="0" smtClean="0"/>
              <a:t>1</a:t>
            </a:r>
            <a:r>
              <a:rPr lang="ru-RU" dirty="0" smtClean="0"/>
              <a:t>=+       , х</a:t>
            </a:r>
            <a:r>
              <a:rPr lang="ru-RU" baseline="-25000" dirty="0" smtClean="0"/>
              <a:t>2</a:t>
            </a:r>
            <a:r>
              <a:rPr lang="ru-RU" dirty="0" smtClean="0"/>
              <a:t>= -      .  Х</a:t>
            </a:r>
            <a:r>
              <a:rPr lang="ru-RU" baseline="-25000" dirty="0" smtClean="0"/>
              <a:t>1</a:t>
            </a:r>
            <a:r>
              <a:rPr lang="ru-RU" dirty="0" smtClean="0"/>
              <a:t>∙Х</a:t>
            </a:r>
            <a:r>
              <a:rPr lang="ru-RU" baseline="-25000" dirty="0" smtClean="0"/>
              <a:t>2</a:t>
            </a:r>
            <a:r>
              <a:rPr lang="ru-RU" dirty="0" smtClean="0"/>
              <a:t>= -3.</a:t>
            </a:r>
          </a:p>
          <a:p>
            <a:pPr>
              <a:buNone/>
            </a:pPr>
            <a:r>
              <a:rPr lang="ru-RU" b="1" dirty="0" smtClean="0"/>
              <a:t>Ответ: -3.	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4786322"/>
            <a:ext cx="428628" cy="409576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4786322"/>
            <a:ext cx="428628" cy="428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ифметическая прогрессия в жизни и быту Задача.    Курс воздушных ванн начинают с 15 минут в день и увеличивают время приема на 10 минут ежедневно. Сколько времени будет длиться процедура на пятый день? 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Наши знания – это три ступени, как три элемента арифметической прогрессия со своими    членами, стоящими на определённых местах:</a:t>
            </a:r>
            <a:r>
              <a:rPr lang="ru-RU" b="1" dirty="0" smtClean="0"/>
              <a:t>  </a:t>
            </a:r>
            <a:r>
              <a:rPr lang="ru-RU" b="1" baseline="-25000" dirty="0" smtClean="0"/>
              <a:t> </a:t>
            </a:r>
            <a:r>
              <a:rPr lang="ru-RU" b="1" dirty="0" smtClean="0"/>
              <a:t> а</a:t>
            </a:r>
            <a:r>
              <a:rPr lang="en-US" b="1" baseline="-25000" dirty="0" smtClean="0"/>
              <a:t>n</a:t>
            </a:r>
            <a:r>
              <a:rPr lang="ru-RU" b="1" baseline="-25000" dirty="0" smtClean="0"/>
              <a:t>, </a:t>
            </a:r>
            <a:r>
              <a:rPr lang="ru-RU" b="1" dirty="0" smtClean="0"/>
              <a:t> </a:t>
            </a:r>
            <a:r>
              <a:rPr lang="en-US" b="1" dirty="0" smtClean="0"/>
              <a:t>a</a:t>
            </a:r>
            <a:r>
              <a:rPr lang="en-US" b="1" baseline="-25000" dirty="0" smtClean="0"/>
              <a:t>n</a:t>
            </a:r>
            <a:r>
              <a:rPr lang="ru-RU" b="1" baseline="-25000" dirty="0" smtClean="0"/>
              <a:t>+1, </a:t>
            </a:r>
            <a:r>
              <a:rPr lang="en-US" b="1" dirty="0" smtClean="0"/>
              <a:t>a</a:t>
            </a:r>
            <a:r>
              <a:rPr lang="en-US" b="1" baseline="-25000" dirty="0" smtClean="0"/>
              <a:t>n</a:t>
            </a:r>
            <a:r>
              <a:rPr lang="ru-RU" b="1" baseline="-25000" dirty="0" smtClean="0"/>
              <a:t>+2.</a:t>
            </a:r>
            <a:endParaRPr lang="ru-RU" dirty="0" smtClean="0"/>
          </a:p>
          <a:p>
            <a:r>
              <a:rPr lang="ru-RU" dirty="0" smtClean="0"/>
              <a:t>    Выберите своё место в этой последовательности, символично передвигаясь по ступеням.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Улыбающееся лицо 5"/>
          <p:cNvSpPr/>
          <p:nvPr/>
        </p:nvSpPr>
        <p:spPr>
          <a:xfrm>
            <a:off x="6643702" y="4643446"/>
            <a:ext cx="1128714" cy="112871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ифметическая прогрессия- это числовая последовательность, каждый член которой, начиная со второго, равен сумме предыдущего члена и одного и того же числа d. 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9729" y="571480"/>
            <a:ext cx="6959580" cy="5554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сторическая справка  (о прогрессиях) Первые представления об арифметической и геометрической прогрессиях были еще у древних народов. В клинописях вавилонских табличек и египетских папирусах встречаются задачи на прогрессии и указания, как их решать. Отдельные факты об арифметической и геометрической прогрессиях знали китайские и индийские ученые. Термин «прогрессия» происходит от латинского языка и в переводе означает «движение вперед». Он был введен римским автором Боэцием (VI в.) и понимался в более широком смысле как бесконечная последовательность. В настоящее время термин «прогрессия» в первоначально широком смысле не употребляется. Два важных частных вида прогрессий – арифметическая и геометрическая – сохранили свои названия. 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500042"/>
            <a:ext cx="7429552" cy="5626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Устно:   В последовательности (х n ):  9; 7; 5; 3; 1; - 1; -3; …    назовите первый, четвёртый, шестой и седьмой члены 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642918"/>
            <a:ext cx="7000923" cy="5483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Формула </a:t>
            </a:r>
            <a:r>
              <a:rPr lang="en-US" dirty="0" smtClean="0"/>
              <a:t>n</a:t>
            </a:r>
            <a:r>
              <a:rPr lang="ru-RU" dirty="0" smtClean="0"/>
              <a:t>-го члена арифметической     прогрессии</a:t>
            </a:r>
          </a:p>
          <a:p>
            <a:pPr>
              <a:buNone/>
            </a:pPr>
            <a:r>
              <a:rPr lang="ru-RU" dirty="0" smtClean="0"/>
              <a:t>                           </a:t>
            </a:r>
            <a:r>
              <a:rPr lang="en-US" dirty="0" smtClean="0"/>
              <a:t>a</a:t>
            </a:r>
            <a:r>
              <a:rPr lang="en-US" baseline="-25000" dirty="0" smtClean="0"/>
              <a:t>n</a:t>
            </a:r>
            <a:r>
              <a:rPr lang="ru-RU" dirty="0" err="1" smtClean="0"/>
              <a:t>=a</a:t>
            </a:r>
            <a:r>
              <a:rPr lang="en-US" baseline="-25000" dirty="0" smtClean="0"/>
              <a:t>1</a:t>
            </a:r>
            <a:r>
              <a:rPr lang="en-US" dirty="0" smtClean="0"/>
              <a:t>+d(n</a:t>
            </a:r>
            <a:r>
              <a:rPr lang="ru-RU" smtClean="0"/>
              <a:t>-</a:t>
            </a:r>
            <a:r>
              <a:rPr lang="en-US" smtClean="0"/>
              <a:t>1</a:t>
            </a:r>
            <a:r>
              <a:rPr lang="en-US" dirty="0" smtClean="0"/>
              <a:t>)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азность арифметической  прогрессии    Число d, на которое отличается каждый последующий член арифметической прогрессии, начиная со второго, от предыдущего члена, называется разностью арифметической прогрессии.  d = a n+1 – a n  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646982"/>
            <a:ext cx="6858048" cy="545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умма n первых членов арифметической прогрессии   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428604"/>
            <a:ext cx="6929485" cy="5697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ример 1 Дано: последовательность (а n ) – арифметическая прогрессия а 1 = 4; d = 2. Найти: а 50. Решение. a n =а 1 + d(n-1) a 50 =4  + 2(50-1)= 102 Ответ:a 50 =102. 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642918"/>
            <a:ext cx="6786609" cy="5483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57224" y="785794"/>
            <a:ext cx="7143800" cy="5340369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Пример 2</a:t>
            </a:r>
          </a:p>
          <a:p>
            <a:pPr>
              <a:buNone/>
            </a:pPr>
            <a:r>
              <a:rPr lang="en-US" dirty="0" smtClean="0"/>
              <a:t>a</a:t>
            </a:r>
            <a:r>
              <a:rPr lang="ru-RU" baseline="-25000" dirty="0" smtClean="0"/>
              <a:t>18</a:t>
            </a:r>
            <a:r>
              <a:rPr lang="ru-RU" dirty="0" smtClean="0"/>
              <a:t>=-3,2, a</a:t>
            </a:r>
            <a:r>
              <a:rPr lang="ru-RU" baseline="-25000" dirty="0" smtClean="0"/>
              <a:t>20</a:t>
            </a:r>
            <a:r>
              <a:rPr lang="ru-RU" dirty="0" smtClean="0"/>
              <a:t>=4,8 </a:t>
            </a:r>
          </a:p>
          <a:p>
            <a:pPr>
              <a:buNone/>
            </a:pPr>
            <a:r>
              <a:rPr lang="ru-RU" dirty="0" smtClean="0"/>
              <a:t>Найти разность арифметической </a:t>
            </a:r>
          </a:p>
          <a:p>
            <a:pPr>
              <a:buNone/>
            </a:pPr>
            <a:r>
              <a:rPr lang="ru-RU" dirty="0" smtClean="0"/>
              <a:t>прогрессии </a:t>
            </a:r>
            <a:r>
              <a:rPr lang="ru-RU" dirty="0" err="1" smtClean="0"/>
              <a:t>d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dirty="0" smtClean="0"/>
              <a:t>Пример 3</a:t>
            </a:r>
          </a:p>
          <a:p>
            <a:pPr>
              <a:buNone/>
            </a:pPr>
            <a:r>
              <a:rPr lang="ru-RU" dirty="0" smtClean="0"/>
              <a:t>Найти номер члена арифметической прогрессии, равного 1, если </a:t>
            </a:r>
          </a:p>
          <a:p>
            <a:pPr>
              <a:buNone/>
            </a:pPr>
            <a:r>
              <a:rPr lang="ru-RU" dirty="0" smtClean="0"/>
              <a:t>а</a:t>
            </a:r>
            <a:r>
              <a:rPr lang="ru-RU" baseline="-25000" dirty="0" smtClean="0"/>
              <a:t>1</a:t>
            </a:r>
            <a:r>
              <a:rPr lang="ru-RU" dirty="0" smtClean="0"/>
              <a:t>=-14, </a:t>
            </a:r>
            <a:r>
              <a:rPr lang="en-US" dirty="0" smtClean="0"/>
              <a:t>d=</a:t>
            </a:r>
            <a:r>
              <a:rPr lang="ru-RU" dirty="0" smtClean="0"/>
              <a:t>5.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254</Words>
  <Application>Microsoft Office PowerPoint</Application>
  <PresentationFormat>Экран (4:3)</PresentationFormat>
  <Paragraphs>32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Арифметическая  прогрессия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Арифметическая прогрессия</dc:title>
  <dc:creator>АннаМах</dc:creator>
  <cp:lastModifiedBy>АннаМах</cp:lastModifiedBy>
  <cp:revision>7</cp:revision>
  <dcterms:created xsi:type="dcterms:W3CDTF">2022-02-06T15:33:15Z</dcterms:created>
  <dcterms:modified xsi:type="dcterms:W3CDTF">2022-03-02T17:33:19Z</dcterms:modified>
</cp:coreProperties>
</file>